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18" r:id="rId2"/>
    <p:sldId id="319" r:id="rId3"/>
    <p:sldId id="320" r:id="rId4"/>
    <p:sldId id="322" r:id="rId5"/>
    <p:sldId id="287" r:id="rId6"/>
    <p:sldId id="307" r:id="rId7"/>
    <p:sldId id="309" r:id="rId8"/>
    <p:sldId id="308" r:id="rId9"/>
    <p:sldId id="324" r:id="rId10"/>
    <p:sldId id="323" r:id="rId11"/>
    <p:sldId id="321" r:id="rId12"/>
    <p:sldId id="305" r:id="rId13"/>
    <p:sldId id="285" r:id="rId14"/>
    <p:sldId id="317" r:id="rId15"/>
    <p:sldId id="325" r:id="rId16"/>
    <p:sldId id="31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581"/>
    <a:srgbClr val="0D3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849" autoAdjust="0"/>
    <p:restoredTop sz="84712" autoAdjust="0"/>
  </p:normalViewPr>
  <p:slideViewPr>
    <p:cSldViewPr>
      <p:cViewPr varScale="1">
        <p:scale>
          <a:sx n="94" d="100"/>
          <a:sy n="94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F4D9A-82BB-40A1-9F95-27F73CFF906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BB285-8101-4425-8A42-8F9B977BD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B285-8101-4425-8A42-8F9B977BD7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B285-8101-4425-8A42-8F9B977BD7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4;&#1089;&#1085;&#1086;&#1074;&#1099;%20&#1086;&#1073;&#1091;&#1095;&#1077;&#1085;&#1080;&#1103;%20&#1056;&#1050;&#1048;\4.4.%20&#1040;&#1088;&#1090;&#1080;&#1082;&#1091;&#1083;&#1103;&#1094;&#1080;&#1103;%20&#1056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1800" dirty="0" smtClean="0">
                <a:solidFill>
                  <a:srgbClr val="0D39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Федеральное государственное автономное образовательное учреждение высшего образования «Южно-Уральский государственный университет</a:t>
            </a:r>
            <a:br>
              <a:rPr lang="ru-RU" sz="1800" dirty="0" smtClean="0">
                <a:solidFill>
                  <a:srgbClr val="0D39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00" dirty="0" smtClean="0">
                <a:solidFill>
                  <a:srgbClr val="0D39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(национальный исследовательский университет)»</a:t>
            </a:r>
            <a:r>
              <a:rPr lang="ru-RU" dirty="0" smtClean="0">
                <a:solidFill>
                  <a:srgbClr val="0D39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dirty="0" smtClean="0">
                <a:solidFill>
                  <a:srgbClr val="0D39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rgbClr val="0D39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ru-RU" sz="5400" b="1" dirty="0" smtClean="0"/>
              <a:t>МООС  как инструмент формирования профессиональных компетенций педагога</a:t>
            </a:r>
            <a:endParaRPr lang="ru-RU" b="1" dirty="0" smtClean="0">
              <a:solidFill>
                <a:srgbClr val="0D39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Разработана универсальная структура для каждого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1.1 Приветствие</a:t>
            </a:r>
          </a:p>
          <a:p>
            <a:r>
              <a:rPr lang="ru-RU" dirty="0"/>
              <a:t>1.2 Тема, цель</a:t>
            </a:r>
            <a:r>
              <a:rPr lang="ru-RU" dirty="0" smtClean="0"/>
              <a:t>, «</a:t>
            </a:r>
            <a:r>
              <a:rPr lang="ru-RU" dirty="0"/>
              <a:t>представление» звука отдельно и в словах</a:t>
            </a:r>
          </a:p>
          <a:p>
            <a:r>
              <a:rPr lang="ru-RU" dirty="0"/>
              <a:t>2. Арт. гимнастика</a:t>
            </a:r>
          </a:p>
          <a:p>
            <a:r>
              <a:rPr lang="ru-RU" dirty="0"/>
              <a:t>3.1 Объяснение артикуляции с помощью анимированных картинок</a:t>
            </a:r>
          </a:p>
          <a:p>
            <a:r>
              <a:rPr lang="ru-RU" dirty="0"/>
              <a:t>3.2 Постановка звука с учетом национальной специфики</a:t>
            </a:r>
          </a:p>
          <a:p>
            <a:r>
              <a:rPr lang="ru-RU" dirty="0"/>
              <a:t>3.3.Предупреждение ошибок, сопоставление со звуками родного языка и/или русского языка</a:t>
            </a:r>
          </a:p>
          <a:p>
            <a:r>
              <a:rPr lang="ru-RU" dirty="0"/>
              <a:t>4.1 Проговаривание изолированного звука, </a:t>
            </a:r>
            <a:r>
              <a:rPr lang="ru-RU" dirty="0" smtClean="0"/>
              <a:t>слогов </a:t>
            </a:r>
            <a:r>
              <a:rPr lang="ru-RU" dirty="0"/>
              <a:t>во всех позициях</a:t>
            </a:r>
          </a:p>
          <a:p>
            <a:r>
              <a:rPr lang="ru-RU" dirty="0"/>
              <a:t>слов, фраз</a:t>
            </a:r>
          </a:p>
          <a:p>
            <a:r>
              <a:rPr lang="ru-RU" dirty="0"/>
              <a:t>4.2 Предъявление / проговаривание </a:t>
            </a:r>
            <a:r>
              <a:rPr lang="ru-RU" dirty="0" err="1"/>
              <a:t>коммуникативно</a:t>
            </a:r>
            <a:r>
              <a:rPr lang="ru-RU" dirty="0"/>
              <a:t> значимых </a:t>
            </a:r>
            <a:r>
              <a:rPr lang="ru-RU" dirty="0" err="1"/>
              <a:t>микродиалогов</a:t>
            </a:r>
            <a:r>
              <a:rPr lang="ru-RU" dirty="0"/>
              <a:t>, скороговорок для заучивания.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5. Итог урока, отсылка к тренажеру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фонетических навыков в тренажёре</a:t>
            </a:r>
            <a:endParaRPr lang="ru-RU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A47B6286-2657-4B66-9B57-3A097627A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57298"/>
            <a:ext cx="9144000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728" y="764704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анализа речевого образца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728" y="2132856"/>
            <a:ext cx="8229600" cy="7920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6" name="Picture 2" descr="C:\Users\Ядвига\Desktop\Снимок процесса обработки видеоматериал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8" y="3429000"/>
            <a:ext cx="8640960" cy="29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5040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accent1"/>
                </a:solidFill>
              </a:rPr>
              <a:t>      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речевого образца с параметрами формантов звука</a:t>
            </a:r>
          </a:p>
          <a:p>
            <a:pPr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96752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сложных (составных) речевых образцов применяются интервальные точечные формантные оценки. Сопоставление с эталонными интервальными формантами дает детализированный вывод об ошибках произношения.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произношения по слогам слова «амплитуда»: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7155" t="12970" r="5971" b="-1"/>
          <a:stretch>
            <a:fillRect/>
          </a:stretch>
        </p:blipFill>
        <p:spPr bwMode="auto">
          <a:xfrm>
            <a:off x="539552" y="2492896"/>
            <a:ext cx="79208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131840" y="26369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Временной ряд записи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4725144"/>
            <a:ext cx="53285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Интервальное представление формант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F1, F2, F3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команда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Преподаватели </a:t>
            </a:r>
          </a:p>
          <a:p>
            <a:r>
              <a:rPr lang="ru-RU" dirty="0" err="1" smtClean="0"/>
              <a:t>Видеооператоры</a:t>
            </a:r>
            <a:endParaRPr lang="ru-RU" dirty="0" smtClean="0"/>
          </a:p>
          <a:p>
            <a:r>
              <a:rPr lang="ru-RU" dirty="0" smtClean="0"/>
              <a:t>Монтажер </a:t>
            </a:r>
            <a:r>
              <a:rPr lang="ru-RU" dirty="0" err="1" smtClean="0"/>
              <a:t>видеорликов</a:t>
            </a:r>
            <a:endParaRPr lang="ru-RU" dirty="0" smtClean="0"/>
          </a:p>
          <a:p>
            <a:r>
              <a:rPr lang="ru-RU" dirty="0" smtClean="0"/>
              <a:t>Программисты</a:t>
            </a:r>
          </a:p>
          <a:p>
            <a:r>
              <a:rPr lang="ru-RU" dirty="0" smtClean="0"/>
              <a:t>Художники</a:t>
            </a:r>
          </a:p>
          <a:p>
            <a:r>
              <a:rPr lang="ru-RU" dirty="0" smtClean="0"/>
              <a:t>Переводчики</a:t>
            </a:r>
            <a:endParaRPr lang="en-US" dirty="0" smtClean="0"/>
          </a:p>
          <a:p>
            <a:r>
              <a:rPr lang="ru-RU" dirty="0" smtClean="0"/>
              <a:t>Специалисты по дистанционным курсам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https://www.youtube.com/watch?v=O6chcuOKegM&amp;feature=youtu.be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endParaRPr lang="ru-RU" sz="3200"/>
          </a:p>
          <a:p>
            <a:pPr marL="0" indent="0" algn="ctr">
              <a:buNone/>
            </a:pPr>
            <a:r>
              <a:rPr lang="ru-RU" sz="3200"/>
              <a:t>Благодарим </a:t>
            </a:r>
            <a:r>
              <a:rPr lang="ru-RU" sz="32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9671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 национально ориентированных  МООС для иностранных студентов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D39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рамках проекта «Разработка роботизированной диалоговой системы для изучения русского языка различными целевыми аудиториями с последующим использованием в действующей системе электронной поддержки изучения русского языка и дистанционного образования на русском»</a:t>
            </a:r>
            <a:endParaRPr lang="ru-RU" sz="2400" dirty="0" smtClean="0">
              <a:solidFill>
                <a:srgbClr val="0D395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Составляющие урока по фонетике в МООС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 артикуляции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75F305-E195-47CD-B67C-747AE44D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01719"/>
            <a:ext cx="8532440" cy="435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Составляющие урока по фонетике в МООК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Анимированное изображение работы речевого аппарата при произношении звука</a:t>
            </a:r>
          </a:p>
          <a:p>
            <a:endParaRPr lang="ru-RU" dirty="0"/>
          </a:p>
        </p:txBody>
      </p:sp>
      <p:pic>
        <p:nvPicPr>
          <p:cNvPr id="5" name="4.4. Артикуляция 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2643182"/>
            <a:ext cx="5357850" cy="401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21345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 в печатном и письменном варианте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tretch/>
        </p:blipFill>
        <p:spPr bwMode="auto">
          <a:xfrm>
            <a:off x="928662" y="2332037"/>
            <a:ext cx="678894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68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2769" y="1822308"/>
            <a:ext cx="6118462" cy="40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3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для МООС</a:t>
            </a: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78684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43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10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носителем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Pictures\фото я\Моментальный снимок 4 (24.10.2017 21-4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328355" cy="475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10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Перевод на родной (арабский, китайский) язык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6925</TotalTime>
  <Words>262</Words>
  <Application>Microsoft Office PowerPoint</Application>
  <PresentationFormat>Экран (4:3)</PresentationFormat>
  <Paragraphs>47</Paragraphs>
  <Slides>16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Times New Roman</vt:lpstr>
      <vt:lpstr>Тема Office</vt:lpstr>
      <vt:lpstr>Федеральное государственное автономное образовательное учреждение высшего образования «Южно-Уральский государственный университет  (национальный исследовательский университет)» </vt:lpstr>
      <vt:lpstr>4 национально ориентированных  МООС для иностранных студентов</vt:lpstr>
      <vt:lpstr>Составляющие урока по фонетике в МООС</vt:lpstr>
      <vt:lpstr>Составляющие урока по фонетике в МООК</vt:lpstr>
      <vt:lpstr>графическое представление буквы в печатном и письменном варианте</vt:lpstr>
      <vt:lpstr>Артикуляционная гимнастика</vt:lpstr>
      <vt:lpstr>Иллюстрации для МООС</vt:lpstr>
      <vt:lpstr>работа с носителем языка</vt:lpstr>
      <vt:lpstr>Перевод на родной (арабский, китайский) язык</vt:lpstr>
      <vt:lpstr>Разработана универсальная структура для каждого урока:</vt:lpstr>
      <vt:lpstr>Формирование фонетических навыков в тренажёре</vt:lpstr>
      <vt:lpstr>    программы анализа речевого образца  </vt:lpstr>
      <vt:lpstr>Презентация PowerPoint</vt:lpstr>
      <vt:lpstr>Рабочая команда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Петровна</dc:creator>
  <cp:lastModifiedBy>User</cp:lastModifiedBy>
  <cp:revision>122</cp:revision>
  <dcterms:modified xsi:type="dcterms:W3CDTF">2019-03-19T05:57:53Z</dcterms:modified>
</cp:coreProperties>
</file>